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8" r:id="rId3"/>
    <p:sldId id="257" r:id="rId4"/>
    <p:sldId id="270" r:id="rId5"/>
    <p:sldId id="259" r:id="rId6"/>
    <p:sldId id="271" r:id="rId7"/>
    <p:sldId id="276" r:id="rId8"/>
    <p:sldId id="273" r:id="rId9"/>
    <p:sldId id="280" r:id="rId10"/>
    <p:sldId id="278" r:id="rId11"/>
    <p:sldId id="281" r:id="rId12"/>
    <p:sldId id="282" r:id="rId13"/>
    <p:sldId id="269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4660"/>
  </p:normalViewPr>
  <p:slideViewPr>
    <p:cSldViewPr snapToGrid="0">
      <p:cViewPr>
        <p:scale>
          <a:sx n="100" d="100"/>
          <a:sy n="100" d="100"/>
        </p:scale>
        <p:origin x="82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055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71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45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471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148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86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99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592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85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717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09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32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5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43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750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427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51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5E5721C-E2D8-4A0C-87BF-F51E2F83EA37}" type="datetimeFigureOut">
              <a:rPr lang="it-IT" smtClean="0"/>
              <a:t>18/01/2023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1F382B6-C407-403C-9FD6-FDF41D2E9C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36650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BCA2EB72-13DC-4DC6-B461-3B036C55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oundRect">
            <a:avLst>
              <a:gd name="adj" fmla="val 2627"/>
            </a:avLst>
          </a:prstGeom>
          <a:solidFill>
            <a:schemeClr val="bg2">
              <a:lumMod val="75000"/>
            </a:schemeClr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8F753EA-A91E-EB7D-E81B-0EC5F4537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796" y="892213"/>
            <a:ext cx="6075552" cy="3781899"/>
          </a:xfrm>
        </p:spPr>
        <p:txBody>
          <a:bodyPr anchor="ctr">
            <a:normAutofit/>
          </a:bodyPr>
          <a:lstStyle/>
          <a:p>
            <a:pPr algn="r"/>
            <a:r>
              <a:rPr lang="it-IT" sz="5400" dirty="0"/>
              <a:t>COMUNE PULITO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B060D5-FE20-E5F1-B7AA-9BBF689C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959" y="4462272"/>
            <a:ext cx="6416740" cy="1425765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it-IT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A cura del gruppo IS44:</a:t>
            </a:r>
          </a:p>
          <a:p>
            <a:pPr algn="l"/>
            <a:r>
              <a:rPr lang="it-IT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Colia Giuseppe, Ciccolella Giuseppe, Deflorio Andrea, Misceo Lorenzo</a:t>
            </a:r>
          </a:p>
          <a:p>
            <a:pPr algn="l"/>
            <a:endParaRPr lang="it-IT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ldhabi" panose="020B0604020202020204" pitchFamily="2" charset="-78"/>
            </a:endParaRPr>
          </a:p>
          <a:p>
            <a:pPr algn="l"/>
            <a:r>
              <a:rPr lang="it-IT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Docenti: </a:t>
            </a:r>
            <a:r>
              <a:rPr lang="it-IT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ldhabi" panose="020B0604020202020204" pitchFamily="2" charset="-78"/>
              </a:rPr>
              <a:t>Prof.ssa Marina Mongello, Ing. Marco Fiore</a:t>
            </a:r>
          </a:p>
        </p:txBody>
      </p:sp>
      <p:cxnSp>
        <p:nvCxnSpPr>
          <p:cNvPr id="42" name="Straight Connector 9">
            <a:extLst>
              <a:ext uri="{FF2B5EF4-FFF2-40B4-BE49-F238E27FC236}">
                <a16:creationId xmlns:a16="http://schemas.microsoft.com/office/drawing/2014/main" id="{C8F75BF3-096E-451E-A222-96A7F0946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699" y="2011680"/>
            <a:ext cx="0" cy="28346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magine 65">
            <a:extLst>
              <a:ext uri="{FF2B5EF4-FFF2-40B4-BE49-F238E27FC236}">
                <a16:creationId xmlns:a16="http://schemas.microsoft.com/office/drawing/2014/main" id="{9C66FE5F-A4F1-3B8C-AAA0-7AC5F979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904" y="1538050"/>
            <a:ext cx="2505425" cy="359142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6" name="Modello 3D 75" descr="Farfalla che sbatte le ali">
                <a:extLst>
                  <a:ext uri="{FF2B5EF4-FFF2-40B4-BE49-F238E27FC236}">
                    <a16:creationId xmlns:a16="http://schemas.microsoft.com/office/drawing/2014/main" id="{3D1CAEE6-6663-D350-AE98-0702DBDB31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0750946"/>
                  </p:ext>
                </p:extLst>
              </p:nvPr>
            </p:nvGraphicFramePr>
            <p:xfrm>
              <a:off x="8423558" y="1143000"/>
              <a:ext cx="1156271" cy="12867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56271" cy="1286739"/>
                    </a:xfrm>
                    <a:prstGeom prst="rect">
                      <a:avLst/>
                    </a:prstGeom>
                  </am3d:spPr>
                  <am3d:camera>
                    <am3d:pos x="0" y="0" z="692421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473092" d="1000000"/>
                    <am3d:preTrans dx="363692" dy="-18605816" dz="1613249"/>
                    <am3d:scale>
                      <am3d:sx n="1000000" d="1000000"/>
                      <am3d:sy n="1000000" d="1000000"/>
                      <am3d:sz n="1000000" d="1000000"/>
                    </am3d:scale>
                    <am3d:rot ax="2572556" ay="2619991" az="1959765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3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910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6" name="Modello 3D 75" descr="Farfalla che sbatte le ali">
                <a:extLst>
                  <a:ext uri="{FF2B5EF4-FFF2-40B4-BE49-F238E27FC236}">
                    <a16:creationId xmlns:a16="http://schemas.microsoft.com/office/drawing/2014/main" id="{3D1CAEE6-6663-D350-AE98-0702DBDB31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3558" y="1143000"/>
                <a:ext cx="1156271" cy="12867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26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67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75F8E-4E9E-069F-8804-B1285688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346" y="0"/>
            <a:ext cx="3857307" cy="1231024"/>
          </a:xfrm>
        </p:spPr>
        <p:txBody>
          <a:bodyPr/>
          <a:lstStyle/>
          <a:p>
            <a:r>
              <a:rPr lang="it-IT" b="1" dirty="0"/>
              <a:t>Gestione Cluster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A7B5F-0610-F5F8-1E6B-7433E90668EE}"/>
              </a:ext>
            </a:extLst>
          </p:cNvPr>
          <p:cNvSpPr txBox="1"/>
          <p:nvPr/>
        </p:nvSpPr>
        <p:spPr>
          <a:xfrm>
            <a:off x="1503749" y="6321291"/>
            <a:ext cx="67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Menu del gestore Luigi Verdi</a:t>
            </a:r>
          </a:p>
        </p:txBody>
      </p:sp>
      <p:pic>
        <p:nvPicPr>
          <p:cNvPr id="3" name="ClusterLuigi">
            <a:hlinkClick r:id="" action="ppaction://media"/>
            <a:extLst>
              <a:ext uri="{FF2B5EF4-FFF2-40B4-BE49-F238E27FC236}">
                <a16:creationId xmlns:a16="http://schemas.microsoft.com/office/drawing/2014/main" id="{475C81FF-17A2-D4EF-C26A-350A75AC5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149" y="994807"/>
            <a:ext cx="9029700" cy="50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16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75F8E-4E9E-069F-8804-B1285688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346" y="0"/>
            <a:ext cx="3857307" cy="1231024"/>
          </a:xfrm>
        </p:spPr>
        <p:txBody>
          <a:bodyPr/>
          <a:lstStyle/>
          <a:p>
            <a:r>
              <a:rPr lang="it-IT" b="1" dirty="0"/>
              <a:t>Gestione Cluster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A7B5F-0610-F5F8-1E6B-7433E90668EE}"/>
              </a:ext>
            </a:extLst>
          </p:cNvPr>
          <p:cNvSpPr txBox="1"/>
          <p:nvPr/>
        </p:nvSpPr>
        <p:spPr>
          <a:xfrm>
            <a:off x="1503749" y="6321291"/>
            <a:ext cx="67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Menu del gestore Franco Blu</a:t>
            </a:r>
          </a:p>
        </p:txBody>
      </p:sp>
      <p:pic>
        <p:nvPicPr>
          <p:cNvPr id="4" name="ClusterBasato">
            <a:hlinkClick r:id="" action="ppaction://media"/>
            <a:extLst>
              <a:ext uri="{FF2B5EF4-FFF2-40B4-BE49-F238E27FC236}">
                <a16:creationId xmlns:a16="http://schemas.microsoft.com/office/drawing/2014/main" id="{0EA904BB-266A-F63C-36AD-99BF0DF117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148" y="994807"/>
            <a:ext cx="9029701" cy="50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75F8E-4E9E-069F-8804-B1285688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346" y="0"/>
            <a:ext cx="3857307" cy="1231024"/>
          </a:xfrm>
        </p:spPr>
        <p:txBody>
          <a:bodyPr/>
          <a:lstStyle/>
          <a:p>
            <a:r>
              <a:rPr lang="it-IT" b="1" dirty="0" err="1"/>
              <a:t>Reward</a:t>
            </a:r>
            <a:r>
              <a:rPr lang="it-IT" b="1" dirty="0"/>
              <a:t> (DEMO)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A7B5F-0610-F5F8-1E6B-7433E90668EE}"/>
              </a:ext>
            </a:extLst>
          </p:cNvPr>
          <p:cNvSpPr txBox="1"/>
          <p:nvPr/>
        </p:nvSpPr>
        <p:spPr>
          <a:xfrm>
            <a:off x="1503749" y="6321291"/>
            <a:ext cx="678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Menu delle </a:t>
            </a:r>
            <a:r>
              <a:rPr lang="it-IT" dirty="0" err="1"/>
              <a:t>Reward</a:t>
            </a:r>
            <a:endParaRPr lang="it-IT" dirty="0"/>
          </a:p>
        </p:txBody>
      </p:sp>
      <p:pic>
        <p:nvPicPr>
          <p:cNvPr id="3" name="Reward">
            <a:hlinkClick r:id="" action="ppaction://media"/>
            <a:extLst>
              <a:ext uri="{FF2B5EF4-FFF2-40B4-BE49-F238E27FC236}">
                <a16:creationId xmlns:a16="http://schemas.microsoft.com/office/drawing/2014/main" id="{A8DBBD82-FEFE-EFDC-3194-49C2C5499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2866" y="985489"/>
            <a:ext cx="9046265" cy="50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4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3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08182C-F266-F781-C02A-D68AD4418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04193"/>
            <a:ext cx="3924572" cy="1506349"/>
          </a:xfrm>
        </p:spPr>
        <p:txBody>
          <a:bodyPr>
            <a:normAutofit/>
          </a:bodyPr>
          <a:lstStyle/>
          <a:p>
            <a:r>
              <a:rPr lang="it-IT" sz="3200" b="1" dirty="0"/>
              <a:t>SVILUPPI FUTURI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A9FAEA-8E7B-7953-F226-D3761F7C3AE6}"/>
              </a:ext>
            </a:extLst>
          </p:cNvPr>
          <p:cNvSpPr txBox="1"/>
          <p:nvPr/>
        </p:nvSpPr>
        <p:spPr>
          <a:xfrm>
            <a:off x="1017050" y="2621956"/>
            <a:ext cx="49545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Implementare Reward Reali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r>
              <a:rPr lang="it-IT" dirty="0"/>
              <a:t>-   Implementare accesso con SPID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-   Inserire l’entità Pulitore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Ban degli utenti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r>
              <a:rPr lang="it-IT" dirty="0"/>
              <a:t>-   Sovrapposizione dei cluster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1026" name="Picture 2" descr="SPID - Wikipedia">
            <a:extLst>
              <a:ext uri="{FF2B5EF4-FFF2-40B4-BE49-F238E27FC236}">
                <a16:creationId xmlns:a16="http://schemas.microsoft.com/office/drawing/2014/main" id="{59A9102C-7923-FE69-2599-547DF000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933" y="2894443"/>
            <a:ext cx="3532573" cy="18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642169C-0D61-56CC-CEBC-BAD9EB2A0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637" y="585684"/>
            <a:ext cx="2308759" cy="230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80048E-BD96-7D87-4F8C-CBAEC02A3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418" l="6742" r="92509">
                        <a14:foregroundMark x1="6742" y1="31746" x2="10112" y2="33333"/>
                        <a14:foregroundMark x1="90637" y1="28042" x2="92509" y2="29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51" y="4412289"/>
            <a:ext cx="4148969" cy="29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6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BF96D1-3FB9-70BC-5925-FD7C0345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758" y="223520"/>
            <a:ext cx="4873307" cy="1117600"/>
          </a:xfrm>
        </p:spPr>
        <p:txBody>
          <a:bodyPr/>
          <a:lstStyle/>
          <a:p>
            <a:r>
              <a:rPr lang="it-IT" b="1" dirty="0"/>
              <a:t>Ringraziamenti Finali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37B4C8-EAF4-A0F9-AC4F-EB4F78A922F5}"/>
              </a:ext>
            </a:extLst>
          </p:cNvPr>
          <p:cNvSpPr txBox="1"/>
          <p:nvPr/>
        </p:nvSpPr>
        <p:spPr>
          <a:xfrm>
            <a:off x="213360" y="1645920"/>
            <a:ext cx="11663680" cy="297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Si ringraziano:</a:t>
            </a:r>
          </a:p>
          <a:p>
            <a:endParaRPr lang="it-IT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l’Azienda Accenture, in particolar modo i referenti Ivan Castagna e Stefania Bertolini, gli Ing. Nicola </a:t>
            </a:r>
            <a:r>
              <a:rPr lang="it-IT" sz="2400" dirty="0" err="1"/>
              <a:t>Orritos</a:t>
            </a:r>
            <a:r>
              <a:rPr lang="it-IT" sz="2400" dirty="0"/>
              <a:t>, Marco Meloni e Alessio Ciaccia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La Prof.ssa Marina Mongiello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/>
              <a:t>L’Ing. Marco Fiore.</a:t>
            </a:r>
          </a:p>
        </p:txBody>
      </p:sp>
    </p:spTree>
    <p:extLst>
      <p:ext uri="{BB962C8B-B14F-4D97-AF65-F5344CB8AC3E}">
        <p14:creationId xmlns:p14="http://schemas.microsoft.com/office/powerpoint/2010/main" val="182682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DD33B-B68B-3528-D9BA-920E5F78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400488" cy="1879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dirty="0"/>
              <a:t>FASE DI IDEAZIONE</a:t>
            </a:r>
            <a:endParaRPr lang="en-US" sz="2800" dirty="0"/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9F3C3AEB-F5DE-6B7E-B490-15BFD2219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IDEE INIZIALI: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Sistema </a:t>
            </a:r>
            <a:r>
              <a:rPr lang="en-US" sz="1700" dirty="0" err="1"/>
              <a:t>ricompense</a:t>
            </a:r>
            <a:endParaRPr lang="en-US" sz="1700" dirty="0"/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Sistema </a:t>
            </a:r>
            <a:r>
              <a:rPr lang="en-US" sz="1700" dirty="0" err="1"/>
              <a:t>punti</a:t>
            </a:r>
            <a:endParaRPr lang="en-US" sz="1700" dirty="0"/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/>
              <a:t>Accesso con SPID</a:t>
            </a:r>
          </a:p>
          <a:p>
            <a:pPr marL="285750" indent="-285750">
              <a:lnSpc>
                <a:spcPct val="90000"/>
              </a:lnSpc>
            </a:pPr>
            <a:endParaRPr lang="en-US" sz="1700" dirty="0"/>
          </a:p>
          <a:p>
            <a:pPr marL="285750" indent="-285750">
              <a:lnSpc>
                <a:spcPct val="90000"/>
              </a:lnSpc>
            </a:pPr>
            <a:r>
              <a:rPr lang="en-US" sz="1700" dirty="0" err="1"/>
              <a:t>Segnalazioni</a:t>
            </a:r>
            <a:r>
              <a:rPr lang="en-US" sz="1700" dirty="0"/>
              <a:t> </a:t>
            </a:r>
            <a:r>
              <a:rPr lang="en-US" sz="1700" dirty="0" err="1"/>
              <a:t>rifiuti</a:t>
            </a:r>
            <a:r>
              <a:rPr lang="en-US" sz="1700" dirty="0"/>
              <a:t> </a:t>
            </a:r>
            <a:r>
              <a:rPr lang="en-US" sz="1700" dirty="0" err="1"/>
              <a:t>marini</a:t>
            </a:r>
            <a:endParaRPr lang="en-US" sz="1700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D3A5B1-82F8-725C-07DB-A87264CD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75" y="1232969"/>
            <a:ext cx="6916633" cy="439206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7270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9C9E8B-990D-2549-0C10-CEF76C71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14" y="102376"/>
            <a:ext cx="9905998" cy="1905000"/>
          </a:xfrm>
        </p:spPr>
        <p:txBody>
          <a:bodyPr>
            <a:normAutofit/>
          </a:bodyPr>
          <a:lstStyle/>
          <a:p>
            <a:r>
              <a:rPr lang="it-IT" sz="4800" b="1" dirty="0"/>
              <a:t>Tecnologie usate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D81786A-6C57-E789-DEC6-0D370029E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563" y="1893985"/>
            <a:ext cx="5131805" cy="2585755"/>
          </a:xfrm>
        </p:spPr>
      </p:pic>
      <p:pic>
        <p:nvPicPr>
          <p:cNvPr id="1028" name="Picture 4" descr="Getting started with Angular 5. Hi, are you a beginner in Web… | by Onejohi  | Medium">
            <a:extLst>
              <a:ext uri="{FF2B5EF4-FFF2-40B4-BE49-F238E27FC236}">
                <a16:creationId xmlns:a16="http://schemas.microsoft.com/office/drawing/2014/main" id="{3CD202CD-B00D-88AB-BB8C-9C499684A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54" y="4469624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: database relazionali | OVHcloud">
            <a:extLst>
              <a:ext uri="{FF2B5EF4-FFF2-40B4-BE49-F238E27FC236}">
                <a16:creationId xmlns:a16="http://schemas.microsoft.com/office/drawing/2014/main" id="{5440405F-7A48-512D-7DDD-D149CB19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42" y="1671467"/>
            <a:ext cx="3758768" cy="161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GitHub? — Pythia Foundations">
            <a:extLst>
              <a:ext uri="{FF2B5EF4-FFF2-40B4-BE49-F238E27FC236}">
                <a16:creationId xmlns:a16="http://schemas.microsoft.com/office/drawing/2014/main" id="{7B9EE2A9-21C2-87BB-DBA9-6149EF616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218" y="936806"/>
            <a:ext cx="2124468" cy="119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E64AC38-B6AC-E878-793E-DFFB8A9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33" y="5245383"/>
            <a:ext cx="4380689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372F454-C666-BAFF-F76A-44207221E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3847" y="2547218"/>
            <a:ext cx="2539077" cy="22827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0C46FD8-F570-8656-B803-615CF1E55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566" y="3917914"/>
            <a:ext cx="1410072" cy="11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5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A54900-46A6-E324-9860-1361D26A7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80" y="321733"/>
            <a:ext cx="9905998" cy="1905000"/>
          </a:xfrm>
        </p:spPr>
        <p:txBody>
          <a:bodyPr/>
          <a:lstStyle/>
          <a:p>
            <a:r>
              <a:rPr lang="it-IT" b="1" dirty="0"/>
              <a:t>come FUNZIONA la web app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340232-D0CC-3CA7-E9E7-81957C7F6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80" y="1701800"/>
            <a:ext cx="9905998" cy="4986867"/>
          </a:xfrm>
        </p:spPr>
        <p:txBody>
          <a:bodyPr/>
          <a:lstStyle/>
          <a:p>
            <a:r>
              <a:rPr lang="it-IT" sz="2800" b="1" dirty="0"/>
              <a:t>Punti salienti:</a:t>
            </a:r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L’utente crea la segnalazione</a:t>
            </a:r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La mappa mostra le segnalazioni</a:t>
            </a:r>
          </a:p>
          <a:p>
            <a:pPr>
              <a:buFontTx/>
              <a:buChar char="-"/>
            </a:pPr>
            <a:endParaRPr lang="it-IT" dirty="0"/>
          </a:p>
          <a:p>
            <a:pPr>
              <a:buFontTx/>
              <a:buChar char="-"/>
            </a:pPr>
            <a:r>
              <a:rPr lang="it-IT" dirty="0"/>
              <a:t>Il gestore gestisce le segnalazioni</a:t>
            </a:r>
          </a:p>
          <a:p>
            <a:endParaRPr lang="it-IT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A225B6F8-AFFA-E167-8CBC-868A00A73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50" y="1701800"/>
            <a:ext cx="6678318" cy="4178808"/>
          </a:xfrm>
          <a:prstGeom prst="roundRect">
            <a:avLst>
              <a:gd name="adj" fmla="val 10741"/>
            </a:avLst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2521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C53548-D069-7E07-A6B0-A7C8596B6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421" y="0"/>
            <a:ext cx="6964679" cy="1422402"/>
          </a:xfrm>
        </p:spPr>
        <p:txBody>
          <a:bodyPr/>
          <a:lstStyle/>
          <a:p>
            <a:r>
              <a:rPr lang="it-IT" sz="3200" b="1" dirty="0"/>
              <a:t>TEMPISTICHE ed organizzazione</a:t>
            </a:r>
            <a:endParaRPr lang="it-IT" dirty="0"/>
          </a:p>
        </p:txBody>
      </p:sp>
      <p:pic>
        <p:nvPicPr>
          <p:cNvPr id="5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AC1B994-3265-93F2-BBBA-889D21A54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1422402"/>
            <a:ext cx="11795760" cy="5232398"/>
          </a:xfrm>
          <a:prstGeom prst="roundRect">
            <a:avLst>
              <a:gd name="adj" fmla="val 3269"/>
            </a:avLst>
          </a:prstGeom>
        </p:spPr>
      </p:pic>
    </p:spTree>
    <p:extLst>
      <p:ext uri="{BB962C8B-B14F-4D97-AF65-F5344CB8AC3E}">
        <p14:creationId xmlns:p14="http://schemas.microsoft.com/office/powerpoint/2010/main" val="426810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AF45DB-A2F1-A66D-9682-5257D986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01" y="162560"/>
            <a:ext cx="9093200" cy="1066800"/>
          </a:xfrm>
        </p:spPr>
        <p:txBody>
          <a:bodyPr/>
          <a:lstStyle/>
          <a:p>
            <a:r>
              <a:rPr lang="it-IT" b="1" dirty="0"/>
              <a:t>Diagrammi delle classi E-R e delle classi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D82AECC-BF8E-01AB-43DD-F8D506D0D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1" y="1229360"/>
            <a:ext cx="5609020" cy="5339255"/>
          </a:xfrm>
          <a:prstGeom prst="roundRect">
            <a:avLst>
              <a:gd name="adj" fmla="val 2966"/>
            </a:avLst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ED9E250-76DA-C8A8-866D-608D2EA36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1" y="1229360"/>
            <a:ext cx="5609021" cy="5334516"/>
          </a:xfrm>
          <a:prstGeom prst="roundRect">
            <a:avLst>
              <a:gd name="adj" fmla="val 3525"/>
            </a:avLst>
          </a:prstGeom>
        </p:spPr>
      </p:pic>
    </p:spTree>
    <p:extLst>
      <p:ext uri="{BB962C8B-B14F-4D97-AF65-F5344CB8AC3E}">
        <p14:creationId xmlns:p14="http://schemas.microsoft.com/office/powerpoint/2010/main" val="14074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D3167-6AB4-D170-20D8-2A82474F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692" y="10510"/>
            <a:ext cx="5292615" cy="1322133"/>
          </a:xfrm>
        </p:spPr>
        <p:txBody>
          <a:bodyPr/>
          <a:lstStyle/>
          <a:p>
            <a:r>
              <a:rPr lang="it-IT" b="1" dirty="0"/>
              <a:t>Pagina Log IN e sign UP</a:t>
            </a:r>
            <a:r>
              <a:rPr lang="it-IT" dirty="0"/>
              <a:t> 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2CB534BD-CC59-34D8-6FB5-A1171888F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0" y="1194278"/>
            <a:ext cx="2016835" cy="4469443"/>
          </a:xfrm>
          <a:prstGeom prst="roundRect">
            <a:avLst>
              <a:gd name="adj" fmla="val 8607"/>
            </a:avLst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30B1194-A080-49D9-5795-EF64E8E374E3}"/>
              </a:ext>
            </a:extLst>
          </p:cNvPr>
          <p:cNvSpPr txBox="1"/>
          <p:nvPr/>
        </p:nvSpPr>
        <p:spPr>
          <a:xfrm>
            <a:off x="488660" y="6033379"/>
            <a:ext cx="353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Visualizzazione pagina Log In  da PC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C70A45-EFC0-9152-59F0-8C8A8B796B6C}"/>
              </a:ext>
            </a:extLst>
          </p:cNvPr>
          <p:cNvSpPr txBox="1"/>
          <p:nvPr/>
        </p:nvSpPr>
        <p:spPr>
          <a:xfrm>
            <a:off x="9732580" y="6033379"/>
            <a:ext cx="245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Sign Up in vista mobile</a:t>
            </a:r>
          </a:p>
        </p:txBody>
      </p:sp>
      <p:pic>
        <p:nvPicPr>
          <p:cNvPr id="3" name="Login">
            <a:hlinkClick r:id="" action="ppaction://media"/>
            <a:extLst>
              <a:ext uri="{FF2B5EF4-FFF2-40B4-BE49-F238E27FC236}">
                <a16:creationId xmlns:a16="http://schemas.microsoft.com/office/drawing/2014/main" id="{749E9E5B-5632-3822-09B0-027436A60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660" y="980529"/>
            <a:ext cx="8705674" cy="48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77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4AD55-22D7-D5C7-556F-F5BA83B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204" y="118441"/>
            <a:ext cx="7323589" cy="1124607"/>
          </a:xfrm>
        </p:spPr>
        <p:txBody>
          <a:bodyPr>
            <a:normAutofit/>
          </a:bodyPr>
          <a:lstStyle/>
          <a:p>
            <a:r>
              <a:rPr lang="it-IT" b="1" dirty="0"/>
              <a:t>MAPPA e creazione segnalazioni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2B8F5A-B01C-CFC4-F83A-2418B42A6662}"/>
              </a:ext>
            </a:extLst>
          </p:cNvPr>
          <p:cNvSpPr txBox="1"/>
          <p:nvPr/>
        </p:nvSpPr>
        <p:spPr>
          <a:xfrm>
            <a:off x="2054156" y="5938398"/>
            <a:ext cx="375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Visualizzazione della mappa e creazione segnalazioni da PC</a:t>
            </a:r>
          </a:p>
        </p:txBody>
      </p:sp>
      <p:pic>
        <p:nvPicPr>
          <p:cNvPr id="6" name="Segnalazione">
            <a:hlinkClick r:id="" action="ppaction://media"/>
            <a:extLst>
              <a:ext uri="{FF2B5EF4-FFF2-40B4-BE49-F238E27FC236}">
                <a16:creationId xmlns:a16="http://schemas.microsoft.com/office/drawing/2014/main" id="{8E0AEF27-4F74-4DBD-B69C-DB25A01CA6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4157" y="1155680"/>
            <a:ext cx="8083685" cy="4546639"/>
          </a:xfrm>
        </p:spPr>
      </p:pic>
    </p:spTree>
    <p:extLst>
      <p:ext uri="{BB962C8B-B14F-4D97-AF65-F5344CB8AC3E}">
        <p14:creationId xmlns:p14="http://schemas.microsoft.com/office/powerpoint/2010/main" val="427349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4AD55-22D7-D5C7-556F-F5BA83B7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204" y="118441"/>
            <a:ext cx="7323589" cy="1124607"/>
          </a:xfrm>
        </p:spPr>
        <p:txBody>
          <a:bodyPr>
            <a:normAutofit/>
          </a:bodyPr>
          <a:lstStyle/>
          <a:p>
            <a:r>
              <a:rPr lang="it-IT" b="1" dirty="0"/>
              <a:t>MAPPA e creazione segnalazioni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608FED9D-7E6E-39F6-0AD7-0C7268090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01" y="1196326"/>
            <a:ext cx="2016088" cy="4472152"/>
          </a:xfrm>
          <a:prstGeom prst="roundRect">
            <a:avLst>
              <a:gd name="adj" fmla="val 6588"/>
            </a:avLst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7DCBFB5-2F69-1693-9FC6-2D97E220FC85}"/>
              </a:ext>
            </a:extLst>
          </p:cNvPr>
          <p:cNvSpPr txBox="1"/>
          <p:nvPr/>
        </p:nvSpPr>
        <p:spPr>
          <a:xfrm>
            <a:off x="3421401" y="5890895"/>
            <a:ext cx="201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Mappa da mobile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71D35E-4450-61F1-763E-FEC03F7C0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685" y="1189522"/>
            <a:ext cx="2016089" cy="4478956"/>
          </a:xfrm>
          <a:prstGeom prst="roundRect">
            <a:avLst>
              <a:gd name="adj" fmla="val 6678"/>
            </a:avLst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7326530-D6EA-9DBB-AF85-09F49F2AC739}"/>
              </a:ext>
            </a:extLst>
          </p:cNvPr>
          <p:cNvSpPr txBox="1"/>
          <p:nvPr/>
        </p:nvSpPr>
        <p:spPr>
          <a:xfrm>
            <a:off x="6718685" y="5890894"/>
            <a:ext cx="201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Segnalazioni da mobile</a:t>
            </a:r>
          </a:p>
        </p:txBody>
      </p:sp>
    </p:spTree>
    <p:extLst>
      <p:ext uri="{BB962C8B-B14F-4D97-AF65-F5344CB8AC3E}">
        <p14:creationId xmlns:p14="http://schemas.microsoft.com/office/powerpoint/2010/main" val="2189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Ret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Ret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TM03457485[[fn=Rete]]</Template>
  <TotalTime>596</TotalTime>
  <Words>203</Words>
  <Application>Microsoft Office PowerPoint</Application>
  <PresentationFormat>Widescreen</PresentationFormat>
  <Paragraphs>60</Paragraphs>
  <Slides>14</Slides>
  <Notes>0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Rete</vt:lpstr>
      <vt:lpstr>COMUNE PULITO</vt:lpstr>
      <vt:lpstr>FASE DI IDEAZIONE</vt:lpstr>
      <vt:lpstr>Tecnologie usate</vt:lpstr>
      <vt:lpstr>come FUNZIONA la web app</vt:lpstr>
      <vt:lpstr>TEMPISTICHE ed organizzazione</vt:lpstr>
      <vt:lpstr>Diagrammi delle classi E-R e delle classi</vt:lpstr>
      <vt:lpstr>Pagina Log IN e sign UP </vt:lpstr>
      <vt:lpstr>MAPPA e creazione segnalazioni</vt:lpstr>
      <vt:lpstr>MAPPA e creazione segnalazioni</vt:lpstr>
      <vt:lpstr>Gestione Cluster</vt:lpstr>
      <vt:lpstr>Gestione Cluster</vt:lpstr>
      <vt:lpstr>Reward (DEMO)</vt:lpstr>
      <vt:lpstr>SVILUPPI FUTURI</vt:lpstr>
      <vt:lpstr>Ringraziamenti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COMUNE PULITO</dc:title>
  <dc:creator>DEFLORIO ANDREA</dc:creator>
  <cp:lastModifiedBy>CICCOLELLA GIUSEPPE</cp:lastModifiedBy>
  <cp:revision>34</cp:revision>
  <dcterms:created xsi:type="dcterms:W3CDTF">2023-01-12T11:08:35Z</dcterms:created>
  <dcterms:modified xsi:type="dcterms:W3CDTF">2023-01-18T12:30:56Z</dcterms:modified>
</cp:coreProperties>
</file>